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6" r:id="rId1"/>
  </p:sldMasterIdLst>
  <p:notesMasterIdLst>
    <p:notesMasterId r:id="rId11"/>
  </p:notesMasterIdLst>
  <p:sldIdLst>
    <p:sldId id="256" r:id="rId2"/>
    <p:sldId id="263" r:id="rId3"/>
    <p:sldId id="257" r:id="rId4"/>
    <p:sldId id="258" r:id="rId5"/>
    <p:sldId id="259" r:id="rId6"/>
    <p:sldId id="260" r:id="rId7"/>
    <p:sldId id="261" r:id="rId8"/>
    <p:sldId id="262"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3273" autoAdjust="0"/>
  </p:normalViewPr>
  <p:slideViewPr>
    <p:cSldViewPr snapToGrid="0">
      <p:cViewPr varScale="1">
        <p:scale>
          <a:sx n="68" d="100"/>
          <a:sy n="68" d="100"/>
        </p:scale>
        <p:origin x="81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68F2B6-5DB1-4A36-ACE1-E05ECB215DED}" type="datetimeFigureOut">
              <a:rPr lang="en-US" smtClean="0"/>
              <a:t>11/18/2020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D8BCB2-23E6-42BE-B707-04640F023E5D}" type="slidenum">
              <a:rPr lang="en-US" smtClean="0"/>
              <a:t>‹#›</a:t>
            </a:fld>
            <a:endParaRPr lang="en-US"/>
          </a:p>
        </p:txBody>
      </p:sp>
    </p:spTree>
    <p:extLst>
      <p:ext uri="{BB962C8B-B14F-4D97-AF65-F5344CB8AC3E}">
        <p14:creationId xmlns:p14="http://schemas.microsoft.com/office/powerpoint/2010/main" val="2587044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An organization is composed of a group of people with a particular purpose. The management in the organization is required to control the activities of the organization while the stakeholders make investments into the organization and aim to acquire interest on their investment while employees work to acquire wages. For the operations of the organization to be effective organizational culture, climate and ethics should be set and maintained (</a:t>
            </a:r>
            <a:r>
              <a:rPr lang="en-US" sz="2400" cap="none"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Felipe, Roldán &amp; Leal-</a:t>
            </a:r>
            <a:r>
              <a:rPr lang="en-US" sz="2400" cap="none" dirty="0" err="1">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rodríguez</a:t>
            </a:r>
            <a:r>
              <a:rPr lang="en-US" sz="2400" cap="none"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 2017)</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The organizational cultures, ethics and climate help in guiding the activities of the parties involved in the organization. The satisfaction of the parties involved in the organization is achieved by the use of the set organizational culture, climate and ethics.</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ED8BCB2-23E6-42BE-B707-04640F023E5D}" type="slidenum">
              <a:rPr lang="en-US" smtClean="0"/>
              <a:t>2</a:t>
            </a:fld>
            <a:endParaRPr lang="en-US"/>
          </a:p>
        </p:txBody>
      </p:sp>
    </p:spTree>
    <p:extLst>
      <p:ext uri="{BB962C8B-B14F-4D97-AF65-F5344CB8AC3E}">
        <p14:creationId xmlns:p14="http://schemas.microsoft.com/office/powerpoint/2010/main" val="28401126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Organizational culture refers to shared assumptions, values, and beliefs in an organization. The organization uses organizational culture to guide both the employer and the employees on how to conduct themselves. The organizational culture has a strong influence on the employees' behavior and therefore contributes to the performance. Organizational culture should be designed to meet the organizational needs, employees' needs, and customer needs. When all the needs of all the parties involved in the organization are well taken care of, then there is all the parties' satisfaction. Organizations can use the organizational culture profile to assess a person's organizational fit.</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ED8BCB2-23E6-42BE-B707-04640F023E5D}" type="slidenum">
              <a:rPr lang="en-US" smtClean="0"/>
              <a:t>3</a:t>
            </a:fld>
            <a:endParaRPr lang="en-US"/>
          </a:p>
        </p:txBody>
      </p:sp>
    </p:spTree>
    <p:extLst>
      <p:ext uri="{BB962C8B-B14F-4D97-AF65-F5344CB8AC3E}">
        <p14:creationId xmlns:p14="http://schemas.microsoft.com/office/powerpoint/2010/main" val="1631977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As defined by the different researchers, organizational climate is the shared assumptions on the organization's policies, practices, and procedures. Organizations ask employees to take part in the climate survey to identify how the employees perceive them. Identifying how the employees perceive the organization's climate helps the employers to work on improving their climate (</a:t>
            </a:r>
            <a:r>
              <a:rPr lang="en-US" sz="2400" cap="none"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Schneider et.al 2017)</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The different determinants of organizational climate include the management styles, approaches used in the decision-making process, the attitudes the management has when interacting with employees, and how the customers' needs are handled. A proper organizational climate ensures the motivation and satisfaction of the employees and the customers. </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ED8BCB2-23E6-42BE-B707-04640F023E5D}" type="slidenum">
              <a:rPr lang="en-US" smtClean="0"/>
              <a:t>4</a:t>
            </a:fld>
            <a:endParaRPr lang="en-US"/>
          </a:p>
        </p:txBody>
      </p:sp>
    </p:spTree>
    <p:extLst>
      <p:ext uri="{BB962C8B-B14F-4D97-AF65-F5344CB8AC3E}">
        <p14:creationId xmlns:p14="http://schemas.microsoft.com/office/powerpoint/2010/main" val="27413820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 set standard and principles to be followed in the operations of an organization are termed to as organizational ethics. Organizational ethics are best demonstrated through acts of compassion, integrity, fairness, honor, and responsibility. The management should ensure that they communicate the set business ethics to the employees and make sure that they understand the set standards (</a:t>
            </a:r>
            <a:r>
              <a:rPr lang="en-US" sz="2400" cap="none"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Johnson 2018)</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One of the best ways of ensuring that employees maintain ethics includes training employees on the organization's standards. Managers also have a role in ensuring that all the members of the organization follow the set standards. Managers should also ensure that they integrate both the formal and informal systems of the organization. </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ED8BCB2-23E6-42BE-B707-04640F023E5D}" type="slidenum">
              <a:rPr lang="en-US" smtClean="0"/>
              <a:t>5</a:t>
            </a:fld>
            <a:endParaRPr lang="en-US"/>
          </a:p>
        </p:txBody>
      </p:sp>
    </p:spTree>
    <p:extLst>
      <p:ext uri="{BB962C8B-B14F-4D97-AF65-F5344CB8AC3E}">
        <p14:creationId xmlns:p14="http://schemas.microsoft.com/office/powerpoint/2010/main" val="2985141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Organizational culture, ethics, and climate are essential in increasing the productivity of the organization. An organization with proper organizational culture improves employee engagement and therefore decreases the rate of employee turnover. Engaged employees mean more productivity for the organization and increased profitability. Engaged employees are top performers and make healthy teams. Proper organizational climate is also a determinant of the motivation of the employees and their performance. Organizational ethics vary from organization to organization. Proper business ethics helps to improve the morale and loyalty of the employees. </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ED8BCB2-23E6-42BE-B707-04640F023E5D}" type="slidenum">
              <a:rPr lang="en-US" smtClean="0"/>
              <a:t>6</a:t>
            </a:fld>
            <a:endParaRPr lang="en-US"/>
          </a:p>
        </p:txBody>
      </p:sp>
    </p:spTree>
    <p:extLst>
      <p:ext uri="{BB962C8B-B14F-4D97-AF65-F5344CB8AC3E}">
        <p14:creationId xmlns:p14="http://schemas.microsoft.com/office/powerpoint/2010/main" val="18401874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An organization can take different approaches to create an organizational culture. The approaches depend on the organization and its policies. Organizational culture involves ensuring the wellness of the employees and encouraging positivity among the employees. Healthy employees mentally, physically, and emotionally contribute to a positive culture. Employers should, therefore, ensure that employees have the resources and tools needed to live a healthy life. Management can help create a positive organizational climate by ensuring they gain input from employees on areas they need to be changed. Employees need to provide feedback on areas that they think need some adjustment. Communication of ethical expectations and implementing ethics training for employees is a way of creating organizational ethics. </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ED8BCB2-23E6-42BE-B707-04640F023E5D}" type="slidenum">
              <a:rPr lang="en-US" smtClean="0"/>
              <a:t>7</a:t>
            </a:fld>
            <a:endParaRPr lang="en-US"/>
          </a:p>
        </p:txBody>
      </p:sp>
    </p:spTree>
    <p:extLst>
      <p:ext uri="{BB962C8B-B14F-4D97-AF65-F5344CB8AC3E}">
        <p14:creationId xmlns:p14="http://schemas.microsoft.com/office/powerpoint/2010/main" val="8133070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Every organization needs to conduct proper organizational culture, climate, and ethics to increase employees' morale and motivation in the organization. Employees who are satisfied with all the aspects of the organization are motivated to perform their jobs effectively. Proper decision-making is achieved by proper organizational climate, culture, and ethics. In our organization, proper culture has been created and maintained, a proper environment formed, and proper ethics practiced. The management, together with the employees, work together in designing and creating the ideal workplace. Creating a satisfying and motivated workforce has helped improve the organization's image and attract top talent.</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ED8BCB2-23E6-42BE-B707-04640F023E5D}" type="slidenum">
              <a:rPr lang="en-US" smtClean="0"/>
              <a:t>8</a:t>
            </a:fld>
            <a:endParaRPr lang="en-US"/>
          </a:p>
        </p:txBody>
      </p:sp>
    </p:spTree>
    <p:extLst>
      <p:ext uri="{BB962C8B-B14F-4D97-AF65-F5344CB8AC3E}">
        <p14:creationId xmlns:p14="http://schemas.microsoft.com/office/powerpoint/2010/main" val="1090307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D8BCB2-23E6-42BE-B707-04640F023E5D}" type="slidenum">
              <a:rPr lang="en-US" smtClean="0"/>
              <a:t>9</a:t>
            </a:fld>
            <a:endParaRPr lang="en-US"/>
          </a:p>
        </p:txBody>
      </p:sp>
    </p:spTree>
    <p:extLst>
      <p:ext uri="{BB962C8B-B14F-4D97-AF65-F5344CB8AC3E}">
        <p14:creationId xmlns:p14="http://schemas.microsoft.com/office/powerpoint/2010/main" val="85387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B87D2DD-D97A-4417-8B98-E89A2631AAF9}"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C6F5FB94-36BA-4713-AB55-FCB791D74C44}" type="slidenum">
              <a:rPr lang="en-US" smtClean="0"/>
              <a:t>‹#›</a:t>
            </a:fld>
            <a:endParaRPr lang="en-US"/>
          </a:p>
        </p:txBody>
      </p:sp>
    </p:spTree>
    <p:extLst>
      <p:ext uri="{BB962C8B-B14F-4D97-AF65-F5344CB8AC3E}">
        <p14:creationId xmlns:p14="http://schemas.microsoft.com/office/powerpoint/2010/main" val="2584269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87D2DD-D97A-4417-8B98-E89A2631AAF9}"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6F5FB94-36BA-4713-AB55-FCB791D74C44}" type="slidenum">
              <a:rPr lang="en-US" smtClean="0"/>
              <a:t>‹#›</a:t>
            </a:fld>
            <a:endParaRPr lang="en-US"/>
          </a:p>
        </p:txBody>
      </p:sp>
    </p:spTree>
    <p:extLst>
      <p:ext uri="{BB962C8B-B14F-4D97-AF65-F5344CB8AC3E}">
        <p14:creationId xmlns:p14="http://schemas.microsoft.com/office/powerpoint/2010/main" val="2154113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B87D2DD-D97A-4417-8B98-E89A2631AAF9}"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6F5FB94-36BA-4713-AB55-FCB791D74C44}" type="slidenum">
              <a:rPr lang="en-US" smtClean="0"/>
              <a:t>‹#›</a:t>
            </a:fld>
            <a:endParaRPr lang="en-US"/>
          </a:p>
        </p:txBody>
      </p:sp>
    </p:spTree>
    <p:extLst>
      <p:ext uri="{BB962C8B-B14F-4D97-AF65-F5344CB8AC3E}">
        <p14:creationId xmlns:p14="http://schemas.microsoft.com/office/powerpoint/2010/main" val="1784247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B87D2DD-D97A-4417-8B98-E89A2631AAF9}" type="datetimeFigureOut">
              <a:rPr lang="en-US" smtClean="0"/>
              <a:t>11/18/2020</a:t>
            </a:fld>
            <a:endParaRPr lang="en-US"/>
          </a:p>
        </p:txBody>
      </p:sp>
      <p:sp>
        <p:nvSpPr>
          <p:cNvPr id="6" name="Footer Placeholder 5"/>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6F5FB94-36BA-4713-AB55-FCB791D74C44}" type="slidenum">
              <a:rPr lang="en-US" smtClean="0"/>
              <a:t>‹#›</a:t>
            </a:fld>
            <a:endParaRPr lang="en-US"/>
          </a:p>
        </p:txBody>
      </p:sp>
    </p:spTree>
    <p:extLst>
      <p:ext uri="{BB962C8B-B14F-4D97-AF65-F5344CB8AC3E}">
        <p14:creationId xmlns:p14="http://schemas.microsoft.com/office/powerpoint/2010/main" val="34221043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B87D2DD-D97A-4417-8B98-E89A2631AAF9}" type="datetimeFigureOut">
              <a:rPr lang="en-US" smtClean="0"/>
              <a:t>11/18/2020</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6F5FB94-36BA-4713-AB55-FCB791D74C44}" type="slidenum">
              <a:rPr lang="en-US" smtClean="0"/>
              <a:t>‹#›</a:t>
            </a:fld>
            <a:endParaRPr lang="en-US"/>
          </a:p>
        </p:txBody>
      </p:sp>
    </p:spTree>
    <p:extLst>
      <p:ext uri="{BB962C8B-B14F-4D97-AF65-F5344CB8AC3E}">
        <p14:creationId xmlns:p14="http://schemas.microsoft.com/office/powerpoint/2010/main" val="3820723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B87D2DD-D97A-4417-8B98-E89A2631AAF9}" type="datetimeFigureOut">
              <a:rPr lang="en-US" smtClean="0"/>
              <a:t>11/18/2020</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6F5FB94-36BA-4713-AB55-FCB791D74C44}" type="slidenum">
              <a:rPr lang="en-US" smtClean="0"/>
              <a:t>‹#›</a:t>
            </a:fld>
            <a:endParaRPr lang="en-US"/>
          </a:p>
        </p:txBody>
      </p:sp>
    </p:spTree>
    <p:extLst>
      <p:ext uri="{BB962C8B-B14F-4D97-AF65-F5344CB8AC3E}">
        <p14:creationId xmlns:p14="http://schemas.microsoft.com/office/powerpoint/2010/main" val="3357171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87D2DD-D97A-4417-8B98-E89A2631AAF9}" type="datetimeFigureOut">
              <a:rPr lang="en-US" smtClean="0"/>
              <a:t>11/18/2020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6F5FB94-36BA-4713-AB55-FCB791D74C44}" type="slidenum">
              <a:rPr lang="en-US" smtClean="0"/>
              <a:t>‹#›</a:t>
            </a:fld>
            <a:endParaRPr lang="en-US"/>
          </a:p>
        </p:txBody>
      </p:sp>
    </p:spTree>
    <p:extLst>
      <p:ext uri="{BB962C8B-B14F-4D97-AF65-F5344CB8AC3E}">
        <p14:creationId xmlns:p14="http://schemas.microsoft.com/office/powerpoint/2010/main" val="2802925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B87D2DD-D97A-4417-8B98-E89A2631AAF9}" type="datetimeFigureOut">
              <a:rPr lang="en-US" smtClean="0"/>
              <a:t>11/18/2020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6F5FB94-36BA-4713-AB55-FCB791D74C44}" type="slidenum">
              <a:rPr lang="en-US" smtClean="0"/>
              <a:t>‹#›</a:t>
            </a:fld>
            <a:endParaRPr lang="en-US"/>
          </a:p>
        </p:txBody>
      </p:sp>
    </p:spTree>
    <p:extLst>
      <p:ext uri="{BB962C8B-B14F-4D97-AF65-F5344CB8AC3E}">
        <p14:creationId xmlns:p14="http://schemas.microsoft.com/office/powerpoint/2010/main" val="2173846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B87D2DD-D97A-4417-8B98-E89A2631AAF9}" type="datetimeFigureOut">
              <a:rPr lang="en-US" smtClean="0"/>
              <a:t>11/18/2020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6F5FB94-36BA-4713-AB55-FCB791D74C44}" type="slidenum">
              <a:rPr lang="en-US" smtClean="0"/>
              <a:t>‹#›</a:t>
            </a:fld>
            <a:endParaRPr lang="en-US"/>
          </a:p>
        </p:txBody>
      </p:sp>
    </p:spTree>
    <p:extLst>
      <p:ext uri="{BB962C8B-B14F-4D97-AF65-F5344CB8AC3E}">
        <p14:creationId xmlns:p14="http://schemas.microsoft.com/office/powerpoint/2010/main" val="2080377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B87D2DD-D97A-4417-8B98-E89A2631AAF9}"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6F5FB94-36BA-4713-AB55-FCB791D74C44}" type="slidenum">
              <a:rPr lang="en-US" smtClean="0"/>
              <a:t>‹#›</a:t>
            </a:fld>
            <a:endParaRPr lang="en-US"/>
          </a:p>
        </p:txBody>
      </p:sp>
    </p:spTree>
    <p:extLst>
      <p:ext uri="{BB962C8B-B14F-4D97-AF65-F5344CB8AC3E}">
        <p14:creationId xmlns:p14="http://schemas.microsoft.com/office/powerpoint/2010/main" val="4026515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B87D2DD-D97A-4417-8B98-E89A2631AAF9}"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6F5FB94-36BA-4713-AB55-FCB791D74C44}"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033477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9B87D2DD-D97A-4417-8B98-E89A2631AAF9}" type="datetimeFigureOut">
              <a:rPr lang="en-US" smtClean="0"/>
              <a:t>11/18/2020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6F5FB94-36BA-4713-AB55-FCB791D74C44}" type="slidenum">
              <a:rPr lang="en-US" smtClean="0"/>
              <a:t>‹#›</a:t>
            </a:fld>
            <a:endParaRPr lang="en-US"/>
          </a:p>
        </p:txBody>
      </p:sp>
    </p:spTree>
    <p:extLst>
      <p:ext uri="{BB962C8B-B14F-4D97-AF65-F5344CB8AC3E}">
        <p14:creationId xmlns:p14="http://schemas.microsoft.com/office/powerpoint/2010/main" val="16376559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9B87D2DD-D97A-4417-8B98-E89A2631AAF9}" type="datetimeFigureOut">
              <a:rPr lang="en-US" smtClean="0"/>
              <a:t>11/18/2020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6F5FB94-36BA-4713-AB55-FCB791D74C44}"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276340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9B87D2DD-D97A-4417-8B98-E89A2631AAF9}" type="datetimeFigureOut">
              <a:rPr lang="en-US" smtClean="0"/>
              <a:t>11/18/2020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6F5FB94-36BA-4713-AB55-FCB791D74C44}" type="slidenum">
              <a:rPr lang="en-US" smtClean="0"/>
              <a:t>‹#›</a:t>
            </a:fld>
            <a:endParaRPr lang="en-US"/>
          </a:p>
        </p:txBody>
      </p:sp>
    </p:spTree>
    <p:extLst>
      <p:ext uri="{BB962C8B-B14F-4D97-AF65-F5344CB8AC3E}">
        <p14:creationId xmlns:p14="http://schemas.microsoft.com/office/powerpoint/2010/main" val="27469203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87D2DD-D97A-4417-8B98-E89A2631AAF9}"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6F5FB94-36BA-4713-AB55-FCB791D74C44}" type="slidenum">
              <a:rPr lang="en-US" smtClean="0"/>
              <a:t>‹#›</a:t>
            </a:fld>
            <a:endParaRPr lang="en-US"/>
          </a:p>
        </p:txBody>
      </p:sp>
    </p:spTree>
    <p:extLst>
      <p:ext uri="{BB962C8B-B14F-4D97-AF65-F5344CB8AC3E}">
        <p14:creationId xmlns:p14="http://schemas.microsoft.com/office/powerpoint/2010/main" val="11849219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87D2DD-D97A-4417-8B98-E89A2631AAF9}"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6F5FB94-36BA-4713-AB55-FCB791D74C44}" type="slidenum">
              <a:rPr lang="en-US" smtClean="0"/>
              <a:t>‹#›</a:t>
            </a:fld>
            <a:endParaRPr lang="en-US"/>
          </a:p>
        </p:txBody>
      </p:sp>
    </p:spTree>
    <p:extLst>
      <p:ext uri="{BB962C8B-B14F-4D97-AF65-F5344CB8AC3E}">
        <p14:creationId xmlns:p14="http://schemas.microsoft.com/office/powerpoint/2010/main" val="2221395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B87D2DD-D97A-4417-8B98-E89A2631AAF9}" type="datetimeFigureOut">
              <a:rPr lang="en-US" smtClean="0"/>
              <a:t>11/18/2020</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C6F5FB94-36BA-4713-AB55-FCB791D74C44}" type="slidenum">
              <a:rPr lang="en-US" smtClean="0"/>
              <a:t>‹#›</a:t>
            </a:fld>
            <a:endParaRPr lang="en-US"/>
          </a:p>
        </p:txBody>
      </p:sp>
    </p:spTree>
    <p:extLst>
      <p:ext uri="{BB962C8B-B14F-4D97-AF65-F5344CB8AC3E}">
        <p14:creationId xmlns:p14="http://schemas.microsoft.com/office/powerpoint/2010/main" val="2188253043"/>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 id="2147483810" r:id="rId14"/>
    <p:sldLayoutId id="2147483811" r:id="rId15"/>
    <p:sldLayoutId id="2147483812"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tmp"/><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8E357CA-87A0-4AD1-A174-230A567DA6BB}"/>
              </a:ext>
            </a:extLst>
          </p:cNvPr>
          <p:cNvSpPr>
            <a:spLocks noGrp="1"/>
          </p:cNvSpPr>
          <p:nvPr>
            <p:ph type="subTitle" idx="1"/>
          </p:nvPr>
        </p:nvSpPr>
        <p:spPr>
          <a:xfrm>
            <a:off x="1090937" y="1600199"/>
            <a:ext cx="9156962" cy="2817055"/>
          </a:xfrm>
        </p:spPr>
        <p:txBody>
          <a:bodyPr>
            <a:normAutofit/>
          </a:bodyPr>
          <a:lstStyle/>
          <a:p>
            <a:pPr algn="ctr"/>
            <a:r>
              <a:rPr lang="en-US" sz="2800" b="1" dirty="0">
                <a:solidFill>
                  <a:schemeClr val="tx1"/>
                </a:solidFill>
                <a:latin typeface="Times New Roman" panose="02020603050405020304" pitchFamily="18" charset="0"/>
                <a:cs typeface="Times New Roman" panose="02020603050405020304" pitchFamily="18" charset="0"/>
              </a:rPr>
              <a:t>Organizational culture, ethics and climate</a:t>
            </a:r>
            <a:r>
              <a:rPr lang="en-US" sz="2800" dirty="0">
                <a:solidFill>
                  <a:schemeClr val="tx1"/>
                </a:solidFill>
                <a:latin typeface="Times New Roman" panose="02020603050405020304" pitchFamily="18" charset="0"/>
                <a:cs typeface="Times New Roman" panose="02020603050405020304" pitchFamily="18" charset="0"/>
              </a:rPr>
              <a:t> </a:t>
            </a:r>
            <a:endParaRPr lang="en-US" sz="2800" dirty="0" smtClean="0">
              <a:solidFill>
                <a:schemeClr val="tx1"/>
              </a:solidFill>
              <a:latin typeface="Times New Roman" panose="02020603050405020304" pitchFamily="18" charset="0"/>
              <a:cs typeface="Times New Roman" panose="02020603050405020304" pitchFamily="18" charset="0"/>
            </a:endParaRPr>
          </a:p>
          <a:p>
            <a:pPr algn="ctr"/>
            <a:r>
              <a:rPr lang="en-US" sz="2800" cap="none" dirty="0" smtClean="0">
                <a:solidFill>
                  <a:schemeClr val="tx1"/>
                </a:solidFill>
                <a:latin typeface="Times New Roman" panose="02020603050405020304" pitchFamily="18" charset="0"/>
                <a:cs typeface="Times New Roman" panose="02020603050405020304" pitchFamily="18" charset="0"/>
              </a:rPr>
              <a:t>Name</a:t>
            </a:r>
          </a:p>
          <a:p>
            <a:pPr algn="ctr"/>
            <a:r>
              <a:rPr lang="en-US" sz="2800" cap="none" dirty="0" smtClean="0">
                <a:solidFill>
                  <a:schemeClr val="tx1"/>
                </a:solidFill>
                <a:latin typeface="Times New Roman" panose="02020603050405020304" pitchFamily="18" charset="0"/>
                <a:cs typeface="Times New Roman" panose="02020603050405020304" pitchFamily="18" charset="0"/>
              </a:rPr>
              <a:t>Institution</a:t>
            </a:r>
          </a:p>
          <a:p>
            <a:pPr algn="ctr"/>
            <a:r>
              <a:rPr lang="en-US" sz="2800" cap="none" dirty="0" smtClean="0">
                <a:solidFill>
                  <a:schemeClr val="tx1"/>
                </a:solidFill>
                <a:latin typeface="Times New Roman" panose="02020603050405020304" pitchFamily="18" charset="0"/>
                <a:cs typeface="Times New Roman" panose="02020603050405020304" pitchFamily="18" charset="0"/>
              </a:rPr>
              <a:t>Date </a:t>
            </a:r>
            <a:endParaRPr lang="en-US" sz="2800" cap="none" dirty="0">
              <a:solidFill>
                <a:schemeClr val="tx1"/>
              </a:solidFill>
            </a:endParaRPr>
          </a:p>
        </p:txBody>
      </p:sp>
    </p:spTree>
    <p:extLst>
      <p:ext uri="{BB962C8B-B14F-4D97-AF65-F5344CB8AC3E}">
        <p14:creationId xmlns:p14="http://schemas.microsoft.com/office/powerpoint/2010/main" val="3315280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6BB1A-221C-41DD-9B4C-47AA8699AA0C}"/>
              </a:ext>
            </a:extLst>
          </p:cNvPr>
          <p:cNvSpPr>
            <a:spLocks noGrp="1"/>
          </p:cNvSpPr>
          <p:nvPr>
            <p:ph type="title"/>
          </p:nvPr>
        </p:nvSpPr>
        <p:spPr>
          <a:xfrm>
            <a:off x="2265655" y="347615"/>
            <a:ext cx="7567662" cy="976312"/>
          </a:xfrm>
        </p:spPr>
        <p:txBody>
          <a:bodyPr/>
          <a:lstStyle/>
          <a:p>
            <a:pPr algn="ctr"/>
            <a:r>
              <a:rPr lang="en-US" sz="4000" b="1" dirty="0">
                <a:solidFill>
                  <a:schemeClr val="tx1"/>
                </a:solidFill>
                <a:latin typeface="Times New Roman" panose="02020603050405020304" pitchFamily="18" charset="0"/>
                <a:cs typeface="Times New Roman" panose="02020603050405020304" pitchFamily="18" charset="0"/>
              </a:rPr>
              <a:t>Introduction</a:t>
            </a:r>
            <a:r>
              <a:rPr lang="en-US" sz="4000" dirty="0">
                <a:latin typeface="Times New Roman" panose="02020603050405020304" pitchFamily="18" charset="0"/>
                <a:cs typeface="Times New Roman" panose="02020603050405020304" pitchFamily="18" charset="0"/>
              </a:rPr>
              <a:t> </a:t>
            </a:r>
          </a:p>
        </p:txBody>
      </p:sp>
      <p:sp>
        <p:nvSpPr>
          <p:cNvPr id="3" name="Subtitle 2">
            <a:extLst>
              <a:ext uri="{FF2B5EF4-FFF2-40B4-BE49-F238E27FC236}">
                <a16:creationId xmlns:a16="http://schemas.microsoft.com/office/drawing/2014/main" id="{0E78285D-4E54-41E0-9442-A3B9080F39CB}"/>
              </a:ext>
            </a:extLst>
          </p:cNvPr>
          <p:cNvSpPr>
            <a:spLocks noGrp="1"/>
          </p:cNvSpPr>
          <p:nvPr>
            <p:ph idx="1"/>
          </p:nvPr>
        </p:nvSpPr>
        <p:spPr>
          <a:xfrm>
            <a:off x="1244576" y="1631852"/>
            <a:ext cx="5181600" cy="5226148"/>
          </a:xfrm>
        </p:spPr>
        <p:txBody>
          <a:bodyPr>
            <a:noAutofit/>
          </a:bodyPr>
          <a:lstStyle/>
          <a:p>
            <a:pPr marL="800100" lvl="1" indent="-342900" algn="l">
              <a:lnSpc>
                <a:spcPct val="107000"/>
              </a:lnSpc>
              <a:spcBef>
                <a:spcPts val="0"/>
              </a:spcBef>
              <a:spcAft>
                <a:spcPts val="800"/>
              </a:spcAft>
              <a:buFont typeface="Wingdings" panose="05000000000000000000" pitchFamily="2" charset="2"/>
              <a:buChar char="v"/>
            </a:pPr>
            <a:endParaRPr lang="en-US" sz="2000" cap="none"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800100" lvl="1" indent="-342900" algn="l">
              <a:lnSpc>
                <a:spcPct val="107000"/>
              </a:lnSpc>
              <a:spcBef>
                <a:spcPts val="0"/>
              </a:spcBef>
              <a:spcAft>
                <a:spcPts val="800"/>
              </a:spcAft>
              <a:buFont typeface="Wingdings" panose="05000000000000000000" pitchFamily="2" charset="2"/>
              <a:buChar char="v"/>
            </a:pPr>
            <a:r>
              <a:rPr lang="en-US" sz="2000" cap="none"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 </a:t>
            </a: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organization is composed of different parties which include the management, stakeholders and the employees who interact in the organization.</a:t>
            </a:r>
          </a:p>
          <a:p>
            <a:pPr marL="800100" lvl="1" indent="-342900" algn="l">
              <a:lnSpc>
                <a:spcPct val="107000"/>
              </a:lnSpc>
              <a:spcBef>
                <a:spcPts val="0"/>
              </a:spcBef>
              <a:spcAft>
                <a:spcPts val="800"/>
              </a:spcAft>
              <a:buFont typeface="Wingdings" panose="05000000000000000000" pitchFamily="2" charset="2"/>
              <a:buChar char="v"/>
            </a:pP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organization need to create proper organization culture, climate and ethics to help in the day to day operations in the organization.</a:t>
            </a:r>
          </a:p>
          <a:p>
            <a:pPr marL="800100" lvl="1" indent="-342900" algn="l">
              <a:lnSpc>
                <a:spcPct val="107000"/>
              </a:lnSpc>
              <a:spcBef>
                <a:spcPts val="0"/>
              </a:spcBef>
              <a:spcAft>
                <a:spcPts val="800"/>
              </a:spcAft>
              <a:buFont typeface="Wingdings" panose="05000000000000000000" pitchFamily="2" charset="2"/>
              <a:buChar char="v"/>
            </a:pP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set culture, climate and ethics provide guidelines to the parties of the organization on how they are supposed to conduct themselves.</a:t>
            </a:r>
          </a:p>
          <a:p>
            <a:pPr marL="800100" lvl="1" indent="-342900" algn="l">
              <a:lnSpc>
                <a:spcPct val="107000"/>
              </a:lnSpc>
              <a:spcBef>
                <a:spcPts val="0"/>
              </a:spcBef>
              <a:spcAft>
                <a:spcPts val="800"/>
              </a:spcAft>
              <a:buFont typeface="Wingdings" panose="05000000000000000000" pitchFamily="2" charset="2"/>
              <a:buChar char="v"/>
            </a:pP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set cultures, climate and ethics ensure job satisfaction and motivation, therefore commitment of the employees.</a:t>
            </a:r>
          </a:p>
          <a:p>
            <a:pPr marL="342900" indent="-342900">
              <a:buFont typeface="Arial" panose="020B0604020202020204" pitchFamily="34" charset="0"/>
              <a:buChar char="•"/>
            </a:pPr>
            <a:endParaRPr lang="en-US" sz="2400" cap="none" dirty="0">
              <a:latin typeface="Times New Roman" panose="02020603050405020304" pitchFamily="18" charset="0"/>
              <a:cs typeface="Times New Roman" panose="02020603050405020304" pitchFamily="18" charset="0"/>
            </a:endParaRPr>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8490" y="1631852"/>
            <a:ext cx="4623288" cy="4823655"/>
          </a:xfrm>
          <a:prstGeom prst="rect">
            <a:avLst/>
          </a:prstGeom>
        </p:spPr>
      </p:pic>
    </p:spTree>
    <p:extLst>
      <p:ext uri="{BB962C8B-B14F-4D97-AF65-F5344CB8AC3E}">
        <p14:creationId xmlns:p14="http://schemas.microsoft.com/office/powerpoint/2010/main" val="1655810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CA6F0-1AE2-4F57-92D3-ACECB4F1AC69}"/>
              </a:ext>
            </a:extLst>
          </p:cNvPr>
          <p:cNvSpPr>
            <a:spLocks noGrp="1"/>
          </p:cNvSpPr>
          <p:nvPr>
            <p:ph type="ctrTitle"/>
          </p:nvPr>
        </p:nvSpPr>
        <p:spPr>
          <a:xfrm>
            <a:off x="967409" y="748748"/>
            <a:ext cx="9013204" cy="636106"/>
          </a:xfrm>
        </p:spPr>
        <p:txBody>
          <a:bodyPr>
            <a:normAutofit fontScale="90000"/>
          </a:bodyPr>
          <a:lstStyle/>
          <a:p>
            <a:pPr algn="ctr"/>
            <a:r>
              <a:rPr lang="en-US" sz="4000" b="1" dirty="0">
                <a:solidFill>
                  <a:schemeClr val="tx1"/>
                </a:solidFill>
                <a:latin typeface="Times New Roman" panose="02020603050405020304" pitchFamily="18" charset="0"/>
                <a:cs typeface="Times New Roman" panose="02020603050405020304" pitchFamily="18" charset="0"/>
              </a:rPr>
              <a:t>Organizational culture </a:t>
            </a:r>
          </a:p>
        </p:txBody>
      </p:sp>
      <p:sp>
        <p:nvSpPr>
          <p:cNvPr id="3" name="Subtitle 2">
            <a:extLst>
              <a:ext uri="{FF2B5EF4-FFF2-40B4-BE49-F238E27FC236}">
                <a16:creationId xmlns:a16="http://schemas.microsoft.com/office/drawing/2014/main" id="{6330299F-AA79-4D6E-A755-3C342B838C6A}"/>
              </a:ext>
            </a:extLst>
          </p:cNvPr>
          <p:cNvSpPr>
            <a:spLocks noGrp="1"/>
          </p:cNvSpPr>
          <p:nvPr>
            <p:ph type="subTitle" idx="1"/>
          </p:nvPr>
        </p:nvSpPr>
        <p:spPr>
          <a:xfrm>
            <a:off x="967409" y="1524001"/>
            <a:ext cx="9013205" cy="4585252"/>
          </a:xfrm>
        </p:spPr>
        <p:txBody>
          <a:bodyPr>
            <a:noAutofit/>
          </a:bodyPr>
          <a:lstStyle/>
          <a:p>
            <a:pPr marL="800100" lvl="1" indent="-342900" algn="l">
              <a:lnSpc>
                <a:spcPct val="107000"/>
              </a:lnSpc>
              <a:spcBef>
                <a:spcPts val="0"/>
              </a:spcBef>
              <a:spcAft>
                <a:spcPts val="800"/>
              </a:spcAft>
              <a:buFont typeface="Wingdings" panose="05000000000000000000" pitchFamily="2" charset="2"/>
              <a:buChar char="v"/>
            </a:pP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Organizations need to have proper organizational culture to help guide the activities in the organization.</a:t>
            </a:r>
          </a:p>
          <a:p>
            <a:pPr marL="800100" lvl="1" indent="-342900" algn="l">
              <a:lnSpc>
                <a:spcPct val="107000"/>
              </a:lnSpc>
              <a:spcBef>
                <a:spcPts val="0"/>
              </a:spcBef>
              <a:spcAft>
                <a:spcPts val="800"/>
              </a:spcAft>
              <a:buFont typeface="Wingdings" panose="05000000000000000000" pitchFamily="2" charset="2"/>
              <a:buChar char="v"/>
            </a:pP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Organizational culture is the shared assumptions, values, and beliefs that guide employees on what is appropriate and what is not appropriate. </a:t>
            </a:r>
          </a:p>
          <a:p>
            <a:pPr marL="800100" lvl="1" indent="-342900" algn="l">
              <a:lnSpc>
                <a:spcPct val="107000"/>
              </a:lnSpc>
              <a:spcBef>
                <a:spcPts val="0"/>
              </a:spcBef>
              <a:spcAft>
                <a:spcPts val="800"/>
              </a:spcAft>
              <a:buFont typeface="Wingdings" panose="05000000000000000000" pitchFamily="2" charset="2"/>
              <a:buChar char="v"/>
            </a:pP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Organizational culture should be decisive, customer-oriented, people-oriented, and empowering.</a:t>
            </a:r>
          </a:p>
          <a:p>
            <a:pPr marL="800100" lvl="1" indent="-342900" algn="l">
              <a:lnSpc>
                <a:spcPct val="107000"/>
              </a:lnSpc>
              <a:spcBef>
                <a:spcPts val="0"/>
              </a:spcBef>
              <a:spcAft>
                <a:spcPts val="800"/>
              </a:spcAft>
              <a:buFont typeface="Wingdings" panose="05000000000000000000" pitchFamily="2" charset="2"/>
              <a:buChar char="v"/>
            </a:pP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According to the organizational culture profile, culture is represented by seven district values, which include innovative, aggressive, outcome-oriented, stable, people-oriented, team-oriented, and detail-oriented.</a:t>
            </a:r>
          </a:p>
          <a:p>
            <a:pPr marL="342900" indent="-342900">
              <a:buFont typeface="Arial" panose="020B0604020202020204" pitchFamily="34" charset="0"/>
              <a:buChar char="•"/>
            </a:pPr>
            <a:endParaRPr lang="en-US" sz="2400" cap="none" dirty="0">
              <a:solidFill>
                <a:schemeClr val="accent2">
                  <a:lumMod val="60000"/>
                  <a:lumOff val="4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040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C65A-B2CB-4AD0-B09F-5BA6ED639E1A}"/>
              </a:ext>
            </a:extLst>
          </p:cNvPr>
          <p:cNvSpPr>
            <a:spLocks noGrp="1"/>
          </p:cNvSpPr>
          <p:nvPr>
            <p:ph type="ctrTitle"/>
          </p:nvPr>
        </p:nvSpPr>
        <p:spPr>
          <a:xfrm>
            <a:off x="860612" y="555813"/>
            <a:ext cx="9520517" cy="968188"/>
          </a:xfrm>
        </p:spPr>
        <p:txBody>
          <a:bodyPr/>
          <a:lstStyle/>
          <a:p>
            <a:pPr algn="ctr"/>
            <a:r>
              <a:rPr lang="en-US" sz="4000" b="1" dirty="0">
                <a:solidFill>
                  <a:schemeClr val="tx1"/>
                </a:solidFill>
                <a:latin typeface="Times New Roman" panose="02020603050405020304" pitchFamily="18" charset="0"/>
                <a:cs typeface="Times New Roman" panose="02020603050405020304" pitchFamily="18" charset="0"/>
              </a:rPr>
              <a:t>Organizational climate </a:t>
            </a:r>
          </a:p>
        </p:txBody>
      </p:sp>
      <p:sp>
        <p:nvSpPr>
          <p:cNvPr id="3" name="Subtitle 2">
            <a:extLst>
              <a:ext uri="{FF2B5EF4-FFF2-40B4-BE49-F238E27FC236}">
                <a16:creationId xmlns:a16="http://schemas.microsoft.com/office/drawing/2014/main" id="{913A5762-C2E3-4242-A0A5-34CA7D82173C}"/>
              </a:ext>
            </a:extLst>
          </p:cNvPr>
          <p:cNvSpPr>
            <a:spLocks noGrp="1"/>
          </p:cNvSpPr>
          <p:nvPr>
            <p:ph type="subTitle" idx="1"/>
          </p:nvPr>
        </p:nvSpPr>
        <p:spPr>
          <a:xfrm>
            <a:off x="860612" y="1792941"/>
            <a:ext cx="10112188" cy="4509247"/>
          </a:xfrm>
        </p:spPr>
        <p:txBody>
          <a:bodyPr>
            <a:normAutofit/>
          </a:bodyPr>
          <a:lstStyle/>
          <a:p>
            <a:pPr marL="1257300" lvl="2" indent="-342900" algn="l">
              <a:lnSpc>
                <a:spcPct val="107000"/>
              </a:lnSpc>
              <a:spcBef>
                <a:spcPts val="0"/>
              </a:spcBef>
              <a:spcAft>
                <a:spcPts val="800"/>
              </a:spcAft>
              <a:buFont typeface="Wingdings" panose="05000000000000000000" pitchFamily="2" charset="2"/>
              <a:buChar char="Ø"/>
            </a:pP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Organizational climate can be defined as the shared assumptions on the organizational policies, practices, and procedures.</a:t>
            </a:r>
          </a:p>
          <a:p>
            <a:pPr marL="1257300" lvl="2" indent="-342900" algn="l">
              <a:lnSpc>
                <a:spcPct val="107000"/>
              </a:lnSpc>
              <a:spcBef>
                <a:spcPts val="0"/>
              </a:spcBef>
              <a:spcAft>
                <a:spcPts val="800"/>
              </a:spcAft>
              <a:buFont typeface="Wingdings" panose="05000000000000000000" pitchFamily="2" charset="2"/>
              <a:buChar char="Ø"/>
            </a:pP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different determinants of organizational climate include managerial leadership styles and approaches used in decision making.</a:t>
            </a:r>
          </a:p>
          <a:p>
            <a:pPr marL="1257300" lvl="2" indent="-342900" algn="l">
              <a:lnSpc>
                <a:spcPct val="107000"/>
              </a:lnSpc>
              <a:spcBef>
                <a:spcPts val="0"/>
              </a:spcBef>
              <a:spcAft>
                <a:spcPts val="800"/>
              </a:spcAft>
              <a:buFont typeface="Wingdings" panose="05000000000000000000" pitchFamily="2" charset="2"/>
              <a:buChar char="Ø"/>
            </a:pP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Management attitudes to the employees and attitudes on how the customers should be served also make up organizational climate.</a:t>
            </a:r>
          </a:p>
          <a:p>
            <a:pPr marL="1257300" lvl="2" indent="-342900" algn="l">
              <a:lnSpc>
                <a:spcPct val="107000"/>
              </a:lnSpc>
              <a:spcBef>
                <a:spcPts val="0"/>
              </a:spcBef>
              <a:spcAft>
                <a:spcPts val="800"/>
              </a:spcAft>
              <a:buFont typeface="Wingdings" panose="05000000000000000000" pitchFamily="2" charset="2"/>
              <a:buChar char="Ø"/>
            </a:pP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different climates available in the organization include the environment of service, the climate of safety, ethical climate, and climate strengths.</a:t>
            </a:r>
          </a:p>
          <a:p>
            <a:pPr marL="342900" indent="-342900">
              <a:buFont typeface="Arial" panose="020B0604020202020204" pitchFamily="34" charset="0"/>
              <a:buChar char="•"/>
            </a:pPr>
            <a:endParaRPr lang="en-US" sz="2400" cap="none" dirty="0">
              <a:solidFill>
                <a:schemeClr val="accent2">
                  <a:lumMod val="60000"/>
                  <a:lumOff val="4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4146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9ECC6-B93C-4174-BCBC-97E521183E4A}"/>
              </a:ext>
            </a:extLst>
          </p:cNvPr>
          <p:cNvSpPr>
            <a:spLocks noGrp="1"/>
          </p:cNvSpPr>
          <p:nvPr>
            <p:ph type="title"/>
          </p:nvPr>
        </p:nvSpPr>
        <p:spPr>
          <a:xfrm>
            <a:off x="2589212" y="446088"/>
            <a:ext cx="8172573" cy="976312"/>
          </a:xfrm>
        </p:spPr>
        <p:txBody>
          <a:bodyPr>
            <a:normAutofit/>
          </a:bodyPr>
          <a:lstStyle/>
          <a:p>
            <a:pPr algn="ctr"/>
            <a:r>
              <a:rPr lang="en-US" sz="4000" b="1" dirty="0">
                <a:solidFill>
                  <a:schemeClr val="tx1"/>
                </a:solidFill>
                <a:latin typeface="Times New Roman" panose="02020603050405020304" pitchFamily="18" charset="0"/>
                <a:cs typeface="Times New Roman" panose="02020603050405020304" pitchFamily="18" charset="0"/>
              </a:rPr>
              <a:t>Organizational ethics </a:t>
            </a:r>
          </a:p>
        </p:txBody>
      </p:sp>
      <p:sp>
        <p:nvSpPr>
          <p:cNvPr id="3" name="Subtitle 2">
            <a:extLst>
              <a:ext uri="{FF2B5EF4-FFF2-40B4-BE49-F238E27FC236}">
                <a16:creationId xmlns:a16="http://schemas.microsoft.com/office/drawing/2014/main" id="{909D84AD-E64D-4165-8A0A-C530C4415DEE}"/>
              </a:ext>
            </a:extLst>
          </p:cNvPr>
          <p:cNvSpPr>
            <a:spLocks noGrp="1"/>
          </p:cNvSpPr>
          <p:nvPr>
            <p:ph idx="1"/>
          </p:nvPr>
        </p:nvSpPr>
        <p:spPr>
          <a:xfrm>
            <a:off x="912811" y="1424891"/>
            <a:ext cx="5181600" cy="5414963"/>
          </a:xfrm>
        </p:spPr>
        <p:txBody>
          <a:bodyPr>
            <a:noAutofit/>
          </a:bodyPr>
          <a:lstStyle/>
          <a:p>
            <a:pPr marL="342900" marR="0" indent="-342900">
              <a:lnSpc>
                <a:spcPct val="107000"/>
              </a:lnSpc>
              <a:spcBef>
                <a:spcPts val="0"/>
              </a:spcBef>
              <a:spcAft>
                <a:spcPts val="800"/>
              </a:spcAft>
              <a:buFont typeface="Arial" panose="020B0604020202020204" pitchFamily="34" charset="0"/>
              <a:buChar char="•"/>
            </a:pP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Organizational ethics are the standards and principles set by which the organization is set to operate in accordance to. </a:t>
            </a:r>
          </a:p>
          <a:p>
            <a:pPr marL="342900" marR="0" indent="-342900">
              <a:lnSpc>
                <a:spcPct val="107000"/>
              </a:lnSpc>
              <a:spcBef>
                <a:spcPts val="0"/>
              </a:spcBef>
              <a:spcAft>
                <a:spcPts val="800"/>
              </a:spcAft>
              <a:buFont typeface="Arial" panose="020B0604020202020204" pitchFamily="34" charset="0"/>
              <a:buChar char="•"/>
            </a:pP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Organizational ethics involves uniform treatment of employees, enduring corporate social responsibility, taking care of employees, and financial ethics.</a:t>
            </a:r>
          </a:p>
          <a:p>
            <a:pPr marL="342900" marR="0" indent="-342900">
              <a:lnSpc>
                <a:spcPct val="107000"/>
              </a:lnSpc>
              <a:spcBef>
                <a:spcPts val="0"/>
              </a:spcBef>
              <a:spcAft>
                <a:spcPts val="800"/>
              </a:spcAft>
              <a:buFont typeface="Arial" panose="020B0604020202020204" pitchFamily="34" charset="0"/>
              <a:buChar char="•"/>
            </a:pP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process of creating and nurturing an ethical organization requires managers and leaders to be proactive and reduce any cases of ethical misconduct (Johnson 2018).</a:t>
            </a:r>
          </a:p>
          <a:p>
            <a:pPr marL="342900" marR="0" indent="-342900">
              <a:lnSpc>
                <a:spcPct val="107000"/>
              </a:lnSpc>
              <a:spcBef>
                <a:spcPts val="0"/>
              </a:spcBef>
              <a:spcAft>
                <a:spcPts val="800"/>
              </a:spcAft>
              <a:buFont typeface="Arial" panose="020B0604020202020204" pitchFamily="34" charset="0"/>
              <a:buChar char="•"/>
            </a:pP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It is important for the managers to integrate between the formal and informal systems in the organization.</a:t>
            </a:r>
          </a:p>
          <a:p>
            <a:pPr marL="342900" indent="-342900">
              <a:buFont typeface="Arial" panose="020B0604020202020204" pitchFamily="34" charset="0"/>
              <a:buChar char="•"/>
            </a:pPr>
            <a:endParaRPr lang="en-US" sz="2400" cap="none" dirty="0">
              <a:solidFill>
                <a:schemeClr val="accent2">
                  <a:lumMod val="60000"/>
                  <a:lumOff val="40000"/>
                </a:schemeClr>
              </a:solidFill>
              <a:latin typeface="Times New Roman" panose="02020603050405020304" pitchFamily="18" charset="0"/>
              <a:cs typeface="Times New Roman" panose="02020603050405020304" pitchFamily="18" charset="0"/>
            </a:endParaRPr>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8040" y="1681256"/>
            <a:ext cx="4747468" cy="4283445"/>
          </a:xfrm>
          <a:prstGeom prst="rect">
            <a:avLst/>
          </a:prstGeom>
        </p:spPr>
      </p:pic>
    </p:spTree>
    <p:extLst>
      <p:ext uri="{BB962C8B-B14F-4D97-AF65-F5344CB8AC3E}">
        <p14:creationId xmlns:p14="http://schemas.microsoft.com/office/powerpoint/2010/main" val="3547611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BFB69-3487-406B-9598-F5C59D836E08}"/>
              </a:ext>
            </a:extLst>
          </p:cNvPr>
          <p:cNvSpPr>
            <a:spLocks noGrp="1"/>
          </p:cNvSpPr>
          <p:nvPr>
            <p:ph type="ctrTitle"/>
          </p:nvPr>
        </p:nvSpPr>
        <p:spPr>
          <a:xfrm>
            <a:off x="950259" y="681318"/>
            <a:ext cx="9030354" cy="861421"/>
          </a:xfrm>
        </p:spPr>
        <p:txBody>
          <a:bodyPr/>
          <a:lstStyle/>
          <a:p>
            <a:pPr algn="ctr"/>
            <a:r>
              <a:rPr lang="en-US" sz="4000" b="1" dirty="0">
                <a:solidFill>
                  <a:schemeClr val="tx1"/>
                </a:solidFill>
                <a:latin typeface="Times New Roman" panose="02020603050405020304" pitchFamily="18" charset="0"/>
                <a:cs typeface="Times New Roman" panose="02020603050405020304" pitchFamily="18" charset="0"/>
              </a:rPr>
              <a:t>Impact on organizational operations </a:t>
            </a:r>
          </a:p>
        </p:txBody>
      </p:sp>
      <p:sp>
        <p:nvSpPr>
          <p:cNvPr id="3" name="Subtitle 2">
            <a:extLst>
              <a:ext uri="{FF2B5EF4-FFF2-40B4-BE49-F238E27FC236}">
                <a16:creationId xmlns:a16="http://schemas.microsoft.com/office/drawing/2014/main" id="{3D9C6180-F5BA-4918-A8FA-352EDA736D02}"/>
              </a:ext>
            </a:extLst>
          </p:cNvPr>
          <p:cNvSpPr>
            <a:spLocks noGrp="1"/>
          </p:cNvSpPr>
          <p:nvPr>
            <p:ph type="subTitle" idx="1"/>
          </p:nvPr>
        </p:nvSpPr>
        <p:spPr>
          <a:xfrm>
            <a:off x="699247" y="1775012"/>
            <a:ext cx="9502588" cy="4554070"/>
          </a:xfrm>
        </p:spPr>
        <p:txBody>
          <a:bodyPr>
            <a:noAutofit/>
          </a:bodyPr>
          <a:lstStyle/>
          <a:p>
            <a:pPr marR="0">
              <a:lnSpc>
                <a:spcPct val="107000"/>
              </a:lnSpc>
              <a:spcBef>
                <a:spcPts val="0"/>
              </a:spcBef>
              <a:spcAft>
                <a:spcPts val="800"/>
              </a:spcAft>
            </a:pPr>
            <a:r>
              <a:rPr lang="en-US" sz="2400" cap="none"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Organizational culture impacts its operations by: </a:t>
            </a:r>
          </a:p>
          <a:p>
            <a:pPr marL="742950" lvl="1" indent="-285750" algn="l">
              <a:lnSpc>
                <a:spcPct val="107000"/>
              </a:lnSpc>
              <a:spcBef>
                <a:spcPts val="0"/>
              </a:spcBef>
              <a:spcAft>
                <a:spcPts val="800"/>
              </a:spcAft>
              <a:buFont typeface="Wingdings" panose="05000000000000000000" pitchFamily="2" charset="2"/>
              <a:buChar char="v"/>
            </a:pPr>
            <a:r>
              <a:rPr lang="en-US" sz="2000" cap="none"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Increasing </a:t>
            </a: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employee's engagement and commitment to the organization, decrease turnover, building the organization's identity, and a healthy team </a:t>
            </a:r>
            <a:r>
              <a:rPr lang="en-US" sz="2000" cap="none"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environment.</a:t>
            </a:r>
          </a:p>
          <a:p>
            <a:pPr marL="742950" lvl="1" indent="-285750" algn="l">
              <a:lnSpc>
                <a:spcPct val="107000"/>
              </a:lnSpc>
              <a:spcBef>
                <a:spcPts val="0"/>
              </a:spcBef>
              <a:spcAft>
                <a:spcPts val="800"/>
              </a:spcAft>
              <a:buFont typeface="Wingdings" panose="05000000000000000000" pitchFamily="2" charset="2"/>
              <a:buChar char="v"/>
            </a:pPr>
            <a:r>
              <a:rPr lang="en-US" sz="20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Setting good o</a:t>
            </a:r>
            <a:r>
              <a:rPr lang="en-US" sz="2000" cap="none"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rganizational </a:t>
            </a: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climate determines the work </a:t>
            </a:r>
            <a:r>
              <a:rPr lang="en-US" sz="2000" cap="none"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environment.</a:t>
            </a:r>
          </a:p>
          <a:p>
            <a:pPr marL="742950" lvl="1" indent="-285750" algn="l">
              <a:lnSpc>
                <a:spcPct val="107000"/>
              </a:lnSpc>
              <a:spcBef>
                <a:spcPts val="0"/>
              </a:spcBef>
              <a:spcAft>
                <a:spcPts val="800"/>
              </a:spcAft>
              <a:buFont typeface="Wingdings" panose="05000000000000000000" pitchFamily="2" charset="2"/>
              <a:buChar char="v"/>
            </a:pPr>
            <a:r>
              <a:rPr lang="en-US" sz="2000" cap="none"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Ensuring the </a:t>
            </a: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satisfaction of employees in the workplace</a:t>
            </a:r>
            <a:r>
              <a:rPr lang="en-US" sz="2000" cap="none"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742950" lvl="1" indent="-285750" algn="l">
              <a:lnSpc>
                <a:spcPct val="107000"/>
              </a:lnSpc>
              <a:spcBef>
                <a:spcPts val="0"/>
              </a:spcBef>
              <a:spcAft>
                <a:spcPts val="800"/>
              </a:spcAft>
              <a:buFont typeface="Wingdings" panose="05000000000000000000" pitchFamily="2" charset="2"/>
              <a:buChar char="v"/>
            </a:pPr>
            <a:r>
              <a:rPr lang="en-US" sz="20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Ensuring</a:t>
            </a:r>
            <a:r>
              <a:rPr lang="en-US" sz="2000" cap="none"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that </a:t>
            </a: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employees perform their duties more effectively and are inclined to stay loyal to the organization</a:t>
            </a:r>
            <a:r>
              <a:rPr lang="en-US" sz="24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indent="-342900">
              <a:buFont typeface="Arial" panose="020B0604020202020204" pitchFamily="34" charset="0"/>
              <a:buChar char="•"/>
            </a:pPr>
            <a:endParaRPr lang="en-US" sz="2400" cap="none" dirty="0">
              <a:solidFill>
                <a:schemeClr val="accent2">
                  <a:lumMod val="60000"/>
                  <a:lumOff val="4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7907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7E331-5647-4537-A0BC-F2AEB197A313}"/>
              </a:ext>
            </a:extLst>
          </p:cNvPr>
          <p:cNvSpPr>
            <a:spLocks noGrp="1"/>
          </p:cNvSpPr>
          <p:nvPr>
            <p:ph type="ctrTitle"/>
          </p:nvPr>
        </p:nvSpPr>
        <p:spPr>
          <a:xfrm>
            <a:off x="914400" y="663389"/>
            <a:ext cx="9066213" cy="1093694"/>
          </a:xfrm>
        </p:spPr>
        <p:txBody>
          <a:bodyPr/>
          <a:lstStyle/>
          <a:p>
            <a:pPr algn="ctr"/>
            <a:r>
              <a:rPr lang="en-US" sz="4000" b="1" dirty="0">
                <a:solidFill>
                  <a:schemeClr val="tx1"/>
                </a:solidFill>
                <a:latin typeface="Times New Roman" panose="02020603050405020304" pitchFamily="18" charset="0"/>
                <a:cs typeface="Times New Roman" panose="02020603050405020304" pitchFamily="18" charset="0"/>
              </a:rPr>
              <a:t>Creating culture, climate and ethics</a:t>
            </a:r>
          </a:p>
        </p:txBody>
      </p:sp>
      <p:sp>
        <p:nvSpPr>
          <p:cNvPr id="3" name="Subtitle 2">
            <a:extLst>
              <a:ext uri="{FF2B5EF4-FFF2-40B4-BE49-F238E27FC236}">
                <a16:creationId xmlns:a16="http://schemas.microsoft.com/office/drawing/2014/main" id="{7FF11A78-1159-4F29-A98F-7A7CC7DE11C9}"/>
              </a:ext>
            </a:extLst>
          </p:cNvPr>
          <p:cNvSpPr>
            <a:spLocks noGrp="1"/>
          </p:cNvSpPr>
          <p:nvPr>
            <p:ph type="subTitle" idx="1"/>
          </p:nvPr>
        </p:nvSpPr>
        <p:spPr>
          <a:xfrm>
            <a:off x="735106" y="1954305"/>
            <a:ext cx="9245507" cy="4374777"/>
          </a:xfrm>
        </p:spPr>
        <p:txBody>
          <a:bodyPr>
            <a:noAutofit/>
          </a:bodyPr>
          <a:lstStyle/>
          <a:p>
            <a:pPr marR="0">
              <a:lnSpc>
                <a:spcPct val="107000"/>
              </a:lnSpc>
              <a:spcBef>
                <a:spcPts val="0"/>
              </a:spcBef>
              <a:spcAft>
                <a:spcPts val="800"/>
              </a:spcAft>
            </a:pPr>
            <a:r>
              <a:rPr lang="en-US" sz="2400" cap="none"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To </a:t>
            </a:r>
            <a:r>
              <a:rPr lang="en-US" sz="24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create organizational culture, an organization </a:t>
            </a:r>
            <a:r>
              <a:rPr lang="en-US" sz="2400" cap="none"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should; </a:t>
            </a:r>
          </a:p>
          <a:p>
            <a:pPr marL="800100" lvl="1" indent="-342900" algn="l">
              <a:lnSpc>
                <a:spcPct val="107000"/>
              </a:lnSpc>
              <a:spcBef>
                <a:spcPts val="0"/>
              </a:spcBef>
              <a:spcAft>
                <a:spcPts val="800"/>
              </a:spcAft>
              <a:buFont typeface="Wingdings" panose="05000000000000000000" pitchFamily="2" charset="2"/>
              <a:buChar char="v"/>
            </a:pPr>
            <a:r>
              <a:rPr lang="en-US" sz="2200" cap="none"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200" cap="none"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F</a:t>
            </a:r>
            <a:r>
              <a:rPr lang="en-US" sz="2200" cap="none"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ocus </a:t>
            </a:r>
            <a:r>
              <a:rPr lang="en-US" sz="22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on its wellness and encouraging positivity in the workplace.</a:t>
            </a:r>
          </a:p>
          <a:p>
            <a:pPr marL="800100" lvl="1" indent="-342900" algn="l">
              <a:lnSpc>
                <a:spcPct val="107000"/>
              </a:lnSpc>
              <a:spcBef>
                <a:spcPts val="0"/>
              </a:spcBef>
              <a:spcAft>
                <a:spcPts val="800"/>
              </a:spcAft>
              <a:buFont typeface="Wingdings" panose="05000000000000000000" pitchFamily="2" charset="2"/>
              <a:buChar char="v"/>
            </a:pPr>
            <a:r>
              <a:rPr lang="en-US" sz="22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management can create a positive organizational climate by requesting input from employees, encouraging team spirits, and improving the organization's actual working environment.</a:t>
            </a:r>
          </a:p>
          <a:p>
            <a:pPr marL="800100" lvl="1" indent="-342900" algn="l">
              <a:lnSpc>
                <a:spcPct val="107000"/>
              </a:lnSpc>
              <a:spcBef>
                <a:spcPts val="0"/>
              </a:spcBef>
              <a:spcAft>
                <a:spcPts val="800"/>
              </a:spcAft>
              <a:buFont typeface="Wingdings" panose="05000000000000000000" pitchFamily="2" charset="2"/>
              <a:buChar char="v"/>
            </a:pPr>
            <a:r>
              <a:rPr lang="en-US" sz="22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To create organizational ethics, managers should ensure that they communicate their ethical expectations to their employees and offer ethics training programs</a:t>
            </a:r>
            <a:r>
              <a:rPr lang="en-US" sz="2200" cap="none" dirty="0">
                <a:solidFill>
                  <a:schemeClr val="accent2">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342900" indent="-342900">
              <a:buFont typeface="Arial" panose="020B0604020202020204" pitchFamily="34" charset="0"/>
              <a:buChar char="•"/>
            </a:pPr>
            <a:endParaRPr lang="en-US" sz="2400" cap="none" dirty="0">
              <a:solidFill>
                <a:schemeClr val="accent2">
                  <a:lumMod val="60000"/>
                  <a:lumOff val="4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8507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F1687-8CEC-4432-B48C-F2AD45757241}"/>
              </a:ext>
            </a:extLst>
          </p:cNvPr>
          <p:cNvSpPr>
            <a:spLocks noGrp="1"/>
          </p:cNvSpPr>
          <p:nvPr>
            <p:ph type="title"/>
          </p:nvPr>
        </p:nvSpPr>
        <p:spPr/>
        <p:txBody>
          <a:bodyPr/>
          <a:lstStyle/>
          <a:p>
            <a:pPr algn="ctr"/>
            <a:r>
              <a:rPr lang="en-US" sz="4000" b="1" dirty="0">
                <a:solidFill>
                  <a:schemeClr val="tx1"/>
                </a:solidFill>
                <a:latin typeface="Times New Roman" panose="02020603050405020304" pitchFamily="18" charset="0"/>
                <a:cs typeface="Times New Roman" panose="02020603050405020304" pitchFamily="18" charset="0"/>
              </a:rPr>
              <a:t>Conclusion</a:t>
            </a:r>
            <a:r>
              <a:rPr lang="en-US" sz="4000" dirty="0">
                <a:latin typeface="Times New Roman" panose="02020603050405020304" pitchFamily="18" charset="0"/>
                <a:cs typeface="Times New Roman" panose="02020603050405020304" pitchFamily="18" charset="0"/>
              </a:rPr>
              <a:t> </a:t>
            </a:r>
          </a:p>
        </p:txBody>
      </p:sp>
      <p:sp>
        <p:nvSpPr>
          <p:cNvPr id="3" name="Subtitle 2">
            <a:extLst>
              <a:ext uri="{FF2B5EF4-FFF2-40B4-BE49-F238E27FC236}">
                <a16:creationId xmlns:a16="http://schemas.microsoft.com/office/drawing/2014/main" id="{DF4C2BF9-E9B5-4D8E-B988-36DD720733D2}"/>
              </a:ext>
            </a:extLst>
          </p:cNvPr>
          <p:cNvSpPr>
            <a:spLocks noGrp="1"/>
          </p:cNvSpPr>
          <p:nvPr>
            <p:ph idx="1"/>
          </p:nvPr>
        </p:nvSpPr>
        <p:spPr>
          <a:xfrm>
            <a:off x="1005424" y="1444600"/>
            <a:ext cx="5873677" cy="5414963"/>
          </a:xfrm>
        </p:spPr>
        <p:txBody>
          <a:bodyPr>
            <a:noAutofit/>
          </a:bodyPr>
          <a:lstStyle/>
          <a:p>
            <a:pPr marL="800100" lvl="1" indent="-342900" algn="l">
              <a:lnSpc>
                <a:spcPct val="107000"/>
              </a:lnSpc>
              <a:spcBef>
                <a:spcPts val="0"/>
              </a:spcBef>
              <a:spcAft>
                <a:spcPts val="800"/>
              </a:spcAft>
              <a:buFont typeface="Wingdings" panose="05000000000000000000" pitchFamily="2" charset="2"/>
              <a:buChar char="v"/>
            </a:pP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Organizations need to create and maintain the proper organizational culture, climate, and ethics to improve performance. </a:t>
            </a:r>
          </a:p>
          <a:p>
            <a:pPr marL="800100" lvl="1" indent="-342900" algn="l">
              <a:lnSpc>
                <a:spcPct val="107000"/>
              </a:lnSpc>
              <a:spcBef>
                <a:spcPts val="0"/>
              </a:spcBef>
              <a:spcAft>
                <a:spcPts val="800"/>
              </a:spcAft>
              <a:buFont typeface="Wingdings" panose="05000000000000000000" pitchFamily="2" charset="2"/>
              <a:buChar char="v"/>
            </a:pP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Motivated and satisfied employees are more productive in the workplace and therefore contribute to the increase in productivity.</a:t>
            </a:r>
          </a:p>
          <a:p>
            <a:pPr marL="800100" lvl="1" indent="-342900" algn="l">
              <a:lnSpc>
                <a:spcPct val="107000"/>
              </a:lnSpc>
              <a:spcBef>
                <a:spcPts val="0"/>
              </a:spcBef>
              <a:spcAft>
                <a:spcPts val="800"/>
              </a:spcAft>
              <a:buFont typeface="Wingdings" panose="05000000000000000000" pitchFamily="2" charset="2"/>
              <a:buChar char="v"/>
            </a:pP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management has developed a proper organizational culture, climate, and ethics in our organization.</a:t>
            </a:r>
          </a:p>
          <a:p>
            <a:pPr marL="800100" lvl="1" indent="-342900" algn="l">
              <a:lnSpc>
                <a:spcPct val="107000"/>
              </a:lnSpc>
              <a:spcBef>
                <a:spcPts val="0"/>
              </a:spcBef>
              <a:spcAft>
                <a:spcPts val="800"/>
              </a:spcAft>
              <a:buFont typeface="Wingdings" panose="05000000000000000000" pitchFamily="2" charset="2"/>
              <a:buChar char="v"/>
            </a:pP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Employees in the organization are satisfied and motivated, and therefore the productivity of the organization is always increasing.</a:t>
            </a:r>
          </a:p>
          <a:p>
            <a:pPr marL="342900" indent="-342900">
              <a:buFont typeface="Arial" panose="020B0604020202020204" pitchFamily="34" charset="0"/>
              <a:buChar char="•"/>
            </a:pPr>
            <a:endParaRPr lang="en-US" sz="2400" cap="none" dirty="0">
              <a:solidFill>
                <a:schemeClr val="accent2">
                  <a:lumMod val="60000"/>
                  <a:lumOff val="40000"/>
                </a:schemeClr>
              </a:solidFill>
              <a:latin typeface="Times New Roman" panose="02020603050405020304" pitchFamily="18" charset="0"/>
              <a:cs typeface="Times New Roman" panose="02020603050405020304" pitchFamily="18" charset="0"/>
            </a:endParaRPr>
          </a:p>
        </p:txBody>
      </p:sp>
      <p:pic>
        <p:nvPicPr>
          <p:cNvPr id="2050" name="Picture 2" descr="Defining a Corporate Culture of Ethics and Compliance - Corruption, Crime &amp;  Compliance">
            <a:extLst>
              <a:ext uri="{FF2B5EF4-FFF2-40B4-BE49-F238E27FC236}">
                <a16:creationId xmlns:a16="http://schemas.microsoft.com/office/drawing/2014/main" id="{FF2BE279-FFA4-423F-979B-7B35292236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0658" y="2230130"/>
            <a:ext cx="3263151" cy="3537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2092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E0596-1817-42A7-91CD-826267D9AEAF}"/>
              </a:ext>
            </a:extLst>
          </p:cNvPr>
          <p:cNvSpPr>
            <a:spLocks noGrp="1"/>
          </p:cNvSpPr>
          <p:nvPr>
            <p:ph type="ctrTitle"/>
          </p:nvPr>
        </p:nvSpPr>
        <p:spPr>
          <a:xfrm>
            <a:off x="842682" y="654425"/>
            <a:ext cx="9012425" cy="654422"/>
          </a:xfrm>
        </p:spPr>
        <p:txBody>
          <a:bodyPr>
            <a:normAutofit fontScale="90000"/>
          </a:bodyPr>
          <a:lstStyle/>
          <a:p>
            <a:pPr algn="ctr"/>
            <a:r>
              <a:rPr lang="en-US" sz="4000" b="1" dirty="0">
                <a:solidFill>
                  <a:schemeClr val="tx1"/>
                </a:solidFill>
                <a:latin typeface="Times New Roman" panose="02020603050405020304" pitchFamily="18" charset="0"/>
                <a:cs typeface="Times New Roman" panose="02020603050405020304" pitchFamily="18" charset="0"/>
              </a:rPr>
              <a:t>References</a:t>
            </a:r>
            <a:r>
              <a:rPr lang="en-US" sz="4000" dirty="0">
                <a:latin typeface="Times New Roman" panose="02020603050405020304" pitchFamily="18" charset="0"/>
                <a:cs typeface="Times New Roman" panose="02020603050405020304" pitchFamily="18" charset="0"/>
              </a:rPr>
              <a:t> </a:t>
            </a:r>
          </a:p>
        </p:txBody>
      </p:sp>
      <p:sp>
        <p:nvSpPr>
          <p:cNvPr id="3" name="Subtitle 2">
            <a:extLst>
              <a:ext uri="{FF2B5EF4-FFF2-40B4-BE49-F238E27FC236}">
                <a16:creationId xmlns:a16="http://schemas.microsoft.com/office/drawing/2014/main" id="{83B7A0EC-F75A-485E-9504-B36BA9878A7F}"/>
              </a:ext>
            </a:extLst>
          </p:cNvPr>
          <p:cNvSpPr>
            <a:spLocks noGrp="1"/>
          </p:cNvSpPr>
          <p:nvPr>
            <p:ph type="subTitle" idx="1"/>
          </p:nvPr>
        </p:nvSpPr>
        <p:spPr>
          <a:xfrm>
            <a:off x="717176" y="1595718"/>
            <a:ext cx="9412942" cy="3131027"/>
          </a:xfrm>
        </p:spPr>
        <p:txBody>
          <a:bodyPr>
            <a:noAutofit/>
          </a:bodyPr>
          <a:lstStyle/>
          <a:p>
            <a:pPr marR="0">
              <a:lnSpc>
                <a:spcPct val="107000"/>
              </a:lnSpc>
              <a:spcBef>
                <a:spcPts val="0"/>
              </a:spcBef>
              <a:spcAft>
                <a:spcPts val="800"/>
              </a:spcAft>
            </a:pP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Felipe, C. M., Roldán, J. L., &amp; Leal-</a:t>
            </a:r>
            <a:r>
              <a:rPr lang="en-US" sz="2000" cap="none"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rodríguez</a:t>
            </a: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 L. (2017). Impact of organizational culture values on organizational agility. </a:t>
            </a:r>
            <a:r>
              <a:rPr lang="en-US" sz="2000" i="1"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Sustainability</a:t>
            </a: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9</a:t>
            </a: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(12), 2354.</a:t>
            </a:r>
          </a:p>
          <a:p>
            <a:pPr marR="0">
              <a:lnSpc>
                <a:spcPct val="107000"/>
              </a:lnSpc>
              <a:spcBef>
                <a:spcPts val="0"/>
              </a:spcBef>
              <a:spcAft>
                <a:spcPts val="800"/>
              </a:spcAft>
            </a:pP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Johnson, c. E. (2018). </a:t>
            </a:r>
            <a:r>
              <a:rPr lang="en-US" sz="2000" i="1"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Organizational ethics: A practical approach</a:t>
            </a: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Sage publications.</a:t>
            </a:r>
          </a:p>
          <a:p>
            <a:pPr marR="0">
              <a:lnSpc>
                <a:spcPct val="107000"/>
              </a:lnSpc>
              <a:spcBef>
                <a:spcPts val="0"/>
              </a:spcBef>
              <a:spcAft>
                <a:spcPts val="800"/>
              </a:spcAft>
            </a:pP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Schneider, b., González-</a:t>
            </a:r>
            <a:r>
              <a:rPr lang="en-US" sz="2000" cap="none"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romá</a:t>
            </a: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V., Ostroff, C., &amp; West, M. A. (2017). Organizational climate and culture: reflections on the history of the constructs in the journal of applied psychology. </a:t>
            </a:r>
            <a:r>
              <a:rPr lang="en-US" sz="2000" i="1"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Journal of applied psychology</a:t>
            </a: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102</a:t>
            </a:r>
            <a:r>
              <a:rPr lang="en-US" sz="2000" cap="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 468.</a:t>
            </a:r>
          </a:p>
          <a:p>
            <a:pPr marL="342900" indent="-342900">
              <a:buFont typeface="Arial" panose="020B0604020202020204" pitchFamily="34" charset="0"/>
              <a:buChar char="•"/>
            </a:pPr>
            <a:endParaRPr lang="en-US" sz="2400" cap="none" dirty="0">
              <a:solidFill>
                <a:schemeClr val="accent2">
                  <a:lumMod val="60000"/>
                  <a:lumOff val="4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370857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1642</TotalTime>
  <Words>1431</Words>
  <Application>Microsoft Office PowerPoint</Application>
  <PresentationFormat>Widescreen</PresentationFormat>
  <Paragraphs>60</Paragraphs>
  <Slides>9</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Century Gothic</vt:lpstr>
      <vt:lpstr>Times New Roman</vt:lpstr>
      <vt:lpstr>Wingdings</vt:lpstr>
      <vt:lpstr>Wingdings 3</vt:lpstr>
      <vt:lpstr>Wisp</vt:lpstr>
      <vt:lpstr>PowerPoint Presentation</vt:lpstr>
      <vt:lpstr>Introduction </vt:lpstr>
      <vt:lpstr>Organizational culture </vt:lpstr>
      <vt:lpstr>Organizational climate </vt:lpstr>
      <vt:lpstr>Organizational ethics </vt:lpstr>
      <vt:lpstr>Impact on organizational operations </vt:lpstr>
      <vt:lpstr>Creating culture, climate and ethics</vt:lpstr>
      <vt:lpstr>Conclusion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Organizational</dc:title>
  <dc:creator>felister makenga</dc:creator>
  <cp:lastModifiedBy>HP</cp:lastModifiedBy>
  <cp:revision>20</cp:revision>
  <dcterms:created xsi:type="dcterms:W3CDTF">2020-11-17T14:15:01Z</dcterms:created>
  <dcterms:modified xsi:type="dcterms:W3CDTF">2020-11-18T21:51:14Z</dcterms:modified>
</cp:coreProperties>
</file>